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538234"/>
    <a:srgbClr val="E48384"/>
    <a:srgbClr val="FFC001"/>
    <a:srgbClr val="FF9FA1"/>
    <a:srgbClr val="FFB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47"/>
    <p:restoredTop sz="94690"/>
  </p:normalViewPr>
  <p:slideViewPr>
    <p:cSldViewPr snapToGrid="0" snapToObjects="1">
      <p:cViewPr>
        <p:scale>
          <a:sx n="101" d="100"/>
          <a:sy n="101" d="100"/>
        </p:scale>
        <p:origin x="36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3.png>
</file>

<file path=ppt/media/image17.png>
</file>

<file path=ppt/media/image2.tiff>
</file>

<file path=ppt/media/image3.jpe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0C1FD-A73B-8A4A-A68A-0631EA57FCAA}" type="datetimeFigureOut">
              <a:rPr lang="en-US" smtClean="0"/>
              <a:t>7/15/21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8F738-2015-3844-A323-C710D8E08F8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201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ESA mission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8F738-2015-3844-A323-C710D8E08F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36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SOYUZ launch vehicle</a:t>
            </a:r>
          </a:p>
          <a:p>
            <a:r>
              <a:rPr lang="en-US" dirty="0"/>
              <a:t>Avoid Van Allen 1</a:t>
            </a:r>
            <a:r>
              <a:rPr lang="en-US" baseline="30000" dirty="0"/>
              <a:t>st</a:t>
            </a:r>
            <a:r>
              <a:rPr lang="en-US" dirty="0"/>
              <a:t> bet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8F738-2015-3844-A323-C710D8E08F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67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8F738-2015-3844-A323-C710D8E08F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832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8F738-2015-3844-A323-C710D8E08F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950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8F738-2015-3844-A323-C710D8E08F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4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8F738-2015-3844-A323-C710D8E08F8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174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8F738-2015-3844-A323-C710D8E08F8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91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8F738-2015-3844-A323-C710D8E08F8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59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F5854A-CBAD-FE43-962C-C3EE5E877B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B8A64E6-2B27-C748-B986-615A0F2EE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6C5B65-D4F6-024F-98C1-A217A2101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9931CF3-B733-594D-9CDF-68BABD85C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FBF729-1C66-A149-A3B9-3D4E4B438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08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6C53A7-C28A-DC40-908E-DD8FD204F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7E5BCC-48F1-0C47-B520-C84A53DA4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5FBDE4D-3AD3-E946-8A92-3CD614E9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BD917BD-9951-5448-A1F7-039061E74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D833BE-374B-DE41-B013-5B3E71DC6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77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BE5DFAA-B221-9B41-BA83-79ACC06F8E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9F9F79E-F4C1-FD4C-BA8D-B8C35FD5B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188A86-9655-4F4C-83A8-67B113514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71805A-CCE9-2C47-9BD4-71B5418DF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9AF90E-4491-334C-9C3E-E63FAA7CA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864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C8788A-B43B-F84E-BE4D-25A7F6B51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617A91-0293-E44D-8AFF-C3623FBD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21A182A-25B4-5540-B967-1FC6366F7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CFE121-ABED-AF4D-AF6E-7E37E990A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F150B1-2391-0544-840C-DA5112C3C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05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18728F-38AD-BF4D-9598-6813CB561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3F6E3CE-9BEA-9840-A03C-5C8DD5B71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906257-C85D-1245-8C17-682FBE869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5D7AE14-DEB8-4D48-99BD-BB5ED84B8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32EE376-A82B-2543-9505-5BE6C8521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69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A98BC5-3333-7E4C-A2D0-F80D300D8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3E95D6C-6E13-224D-BB3D-71FB7A9A0C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380E013-306F-7648-8719-76196DC39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F234D37-9660-3B40-85F4-AB03447D6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164460E-E05D-1349-8733-0F9AEC6A4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539DADA-501F-2240-ABAF-E740F193A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9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ADDD30-1E8E-844E-9AE0-2C3C4CCCF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4199254-0217-4346-AC15-B77C95EBC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C9993EA-243E-254C-BACE-F4BFC7DB4E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3066EE7-C3C8-3748-AE7A-F56DF9BDE5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B859125-B4E8-0040-B14A-5703695B24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422C5A1-604F-4C43-8CEB-6C4057F45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1EC1594-2489-7647-A1A6-42AED9AF0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923DDC4-F510-CC42-9F3F-59F9A094D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291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EF6F6D-9663-5240-ABBE-BFE507B07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3B33D2F-6D3F-4248-BD4A-82F2F465E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5B7292B-EFB5-FA4E-84C1-B7E44678E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B75BBD2-F6E4-404B-B7E6-C7C8F3F9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58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D6BEAE6-9768-C444-AD21-5E14350A5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125A336-0036-9948-938B-F6D64E0FA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95079CD-523D-5B4C-9AA5-B1DCF73B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059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0084A9-01F3-0643-9071-FF2DD7E89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72C04E-9178-284B-B1CF-46C50A244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551C951-4D8A-444F-B8F0-57569F0FFC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7C9D27F-6DC6-0343-B452-D1F002BCE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64D0A6-A105-A248-9200-B9419C09A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B884D2-6BE2-5243-B6FC-B34A0075C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04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73ACD8-671C-F44C-97B7-013C2430D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4A35982-FD3C-774F-B240-33D1F21758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1A4E60B-F4D1-1343-A9FB-C02E8D1D6E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ABB54D6-CB58-0546-824B-FCCEA185E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4C3C6DB-D783-794C-89C0-A9D39032C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41C293D-F948-1A49-B85D-D1D317727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372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4A3BA7D-3B83-F64D-B074-010350755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1ADD0C0-E97E-C34B-8083-768E50FEE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1E4AEE-A57D-814C-9F46-6A84B6CE4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90DBA-B70C-804D-BD13-F5D533503579}" type="datetimeFigureOut">
              <a:rPr lang="en-US" smtClean="0"/>
              <a:t>7/15/21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958BDE7-1DFF-CD4D-8505-436FF49088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E702866-A30A-D849-9C47-C244634B51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D056F-6623-4B44-B80D-CAB65CDA693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470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42E2EE29-CF3A-DB4B-BD50-DC7D8C630A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87" b="27656"/>
          <a:stretch/>
        </p:blipFill>
        <p:spPr>
          <a:xfrm>
            <a:off x="4030132" y="5060006"/>
            <a:ext cx="4131733" cy="132185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799C77C-3D87-2649-8BE5-41333E4357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07166"/>
            <a:ext cx="9144000" cy="1720920"/>
          </a:xfrm>
        </p:spPr>
        <p:txBody>
          <a:bodyPr/>
          <a:lstStyle/>
          <a:p>
            <a:r>
              <a:rPr lang="en-US" dirty="0"/>
              <a:t>Spacecraft Design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6C75C2A-D889-BD48-8644-46C9F4BB64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Lunar </a:t>
            </a:r>
            <a:r>
              <a:rPr lang="en-US" dirty="0" err="1"/>
              <a:t>INterconnection</a:t>
            </a:r>
            <a:r>
              <a:rPr lang="en-US" dirty="0"/>
              <a:t> Keepers</a:t>
            </a:r>
          </a:p>
          <a:p>
            <a:endParaRPr lang="en-US" sz="1400" dirty="0"/>
          </a:p>
          <a:p>
            <a:r>
              <a:rPr lang="en-US" sz="1400" dirty="0"/>
              <a:t>Albéric de Lajarte</a:t>
            </a:r>
          </a:p>
        </p:txBody>
      </p:sp>
    </p:spTree>
    <p:extLst>
      <p:ext uri="{BB962C8B-B14F-4D97-AF65-F5344CB8AC3E}">
        <p14:creationId xmlns:p14="http://schemas.microsoft.com/office/powerpoint/2010/main" val="399392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A3CEF61C-7119-E940-81E9-27F22A279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463" y="2075001"/>
            <a:ext cx="12071074" cy="427279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C394B67-2D5B-0845-8FE2-7FFD3DC43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A46BE6C-5C9D-1E4B-A5BD-797F19EF554C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Functional Analysis -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Telecommunication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E01F22-6C56-E443-90C2-AEE9060214A6}"/>
              </a:ext>
            </a:extLst>
          </p:cNvPr>
          <p:cNvSpPr/>
          <p:nvPr/>
        </p:nvSpPr>
        <p:spPr>
          <a:xfrm>
            <a:off x="1560859" y="2425147"/>
            <a:ext cx="1800906" cy="2738523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49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A3CEF61C-7119-E940-81E9-27F22A279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463" y="2075001"/>
            <a:ext cx="12071074" cy="427279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C394B67-2D5B-0845-8FE2-7FFD3DC43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A46BE6C-5C9D-1E4B-A5BD-797F19EF554C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Functional Analysis - </a:t>
            </a:r>
            <a:r>
              <a:rPr lang="en-US" sz="2400" dirty="0">
                <a:solidFill>
                  <a:srgbClr val="FFC001"/>
                </a:solidFill>
                <a:latin typeface="+mj-lt"/>
              </a:rPr>
              <a:t>Propulsion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E01F22-6C56-E443-90C2-AEE9060214A6}"/>
              </a:ext>
            </a:extLst>
          </p:cNvPr>
          <p:cNvSpPr/>
          <p:nvPr/>
        </p:nvSpPr>
        <p:spPr>
          <a:xfrm>
            <a:off x="1560859" y="2425147"/>
            <a:ext cx="1800906" cy="2738523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C5411E1-12CC-FF4D-885A-B81947EA19C2}"/>
              </a:ext>
            </a:extLst>
          </p:cNvPr>
          <p:cNvSpPr/>
          <p:nvPr/>
        </p:nvSpPr>
        <p:spPr>
          <a:xfrm>
            <a:off x="6002908" y="3106271"/>
            <a:ext cx="793598" cy="2042198"/>
          </a:xfrm>
          <a:prstGeom prst="rect">
            <a:avLst/>
          </a:prstGeom>
          <a:noFill/>
          <a:ln w="28575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209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A3CEF61C-7119-E940-81E9-27F22A279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463" y="2075001"/>
            <a:ext cx="12071074" cy="427279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C394B67-2D5B-0845-8FE2-7FFD3DC43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A46BE6C-5C9D-1E4B-A5BD-797F19EF554C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Functional Analysis – </a:t>
            </a:r>
            <a:r>
              <a:rPr lang="en-US" sz="2400" dirty="0">
                <a:solidFill>
                  <a:srgbClr val="E48384"/>
                </a:solidFill>
                <a:latin typeface="+mj-lt"/>
              </a:rPr>
              <a:t>Electrical power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A7DCF6-4BCA-BE47-A508-155C0730D987}"/>
              </a:ext>
            </a:extLst>
          </p:cNvPr>
          <p:cNvSpPr/>
          <p:nvPr/>
        </p:nvSpPr>
        <p:spPr>
          <a:xfrm>
            <a:off x="5104015" y="3876260"/>
            <a:ext cx="793598" cy="2544418"/>
          </a:xfrm>
          <a:prstGeom prst="rect">
            <a:avLst/>
          </a:prstGeom>
          <a:noFill/>
          <a:ln w="28575">
            <a:solidFill>
              <a:srgbClr val="E4838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E01F22-6C56-E443-90C2-AEE9060214A6}"/>
              </a:ext>
            </a:extLst>
          </p:cNvPr>
          <p:cNvSpPr/>
          <p:nvPr/>
        </p:nvSpPr>
        <p:spPr>
          <a:xfrm>
            <a:off x="1560859" y="2425147"/>
            <a:ext cx="1800906" cy="2738523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C5411E1-12CC-FF4D-885A-B81947EA19C2}"/>
              </a:ext>
            </a:extLst>
          </p:cNvPr>
          <p:cNvSpPr/>
          <p:nvPr/>
        </p:nvSpPr>
        <p:spPr>
          <a:xfrm>
            <a:off x="6002908" y="3106271"/>
            <a:ext cx="793598" cy="2042198"/>
          </a:xfrm>
          <a:prstGeom prst="rect">
            <a:avLst/>
          </a:prstGeom>
          <a:noFill/>
          <a:ln w="28575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287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A3CEF61C-7119-E940-81E9-27F22A279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463" y="2075001"/>
            <a:ext cx="12071074" cy="427279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C394B67-2D5B-0845-8FE2-7FFD3DC43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A46BE6C-5C9D-1E4B-A5BD-797F19EF554C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Functional Analysis - </a:t>
            </a:r>
            <a:r>
              <a:rPr lang="en-US" sz="2400" dirty="0">
                <a:solidFill>
                  <a:srgbClr val="538234"/>
                </a:solidFill>
                <a:latin typeface="+mj-lt"/>
              </a:rPr>
              <a:t>ADCS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809763-5119-3F47-8617-577B2C466C36}"/>
              </a:ext>
            </a:extLst>
          </p:cNvPr>
          <p:cNvSpPr/>
          <p:nvPr/>
        </p:nvSpPr>
        <p:spPr>
          <a:xfrm>
            <a:off x="6863351" y="2764459"/>
            <a:ext cx="2504661" cy="2630501"/>
          </a:xfrm>
          <a:prstGeom prst="rect">
            <a:avLst/>
          </a:prstGeom>
          <a:noFill/>
          <a:ln w="28575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A7DCF6-4BCA-BE47-A508-155C0730D987}"/>
              </a:ext>
            </a:extLst>
          </p:cNvPr>
          <p:cNvSpPr/>
          <p:nvPr/>
        </p:nvSpPr>
        <p:spPr>
          <a:xfrm>
            <a:off x="5104015" y="3876260"/>
            <a:ext cx="793598" cy="2544418"/>
          </a:xfrm>
          <a:prstGeom prst="rect">
            <a:avLst/>
          </a:prstGeom>
          <a:noFill/>
          <a:ln w="28575">
            <a:solidFill>
              <a:srgbClr val="E4838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E01F22-6C56-E443-90C2-AEE9060214A6}"/>
              </a:ext>
            </a:extLst>
          </p:cNvPr>
          <p:cNvSpPr/>
          <p:nvPr/>
        </p:nvSpPr>
        <p:spPr>
          <a:xfrm>
            <a:off x="1560859" y="2425147"/>
            <a:ext cx="1800906" cy="2738523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C5411E1-12CC-FF4D-885A-B81947EA19C2}"/>
              </a:ext>
            </a:extLst>
          </p:cNvPr>
          <p:cNvSpPr/>
          <p:nvPr/>
        </p:nvSpPr>
        <p:spPr>
          <a:xfrm>
            <a:off x="6002908" y="3106271"/>
            <a:ext cx="793598" cy="2042198"/>
          </a:xfrm>
          <a:prstGeom prst="rect">
            <a:avLst/>
          </a:prstGeom>
          <a:noFill/>
          <a:ln w="28575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511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A3CEF61C-7119-E940-81E9-27F22A279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463" y="2075001"/>
            <a:ext cx="12071074" cy="427279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C394B67-2D5B-0845-8FE2-7FFD3DC43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A46BE6C-5C9D-1E4B-A5BD-797F19EF554C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Functional Analysis - </a:t>
            </a:r>
            <a:r>
              <a:rPr lang="en-US" sz="2400" dirty="0">
                <a:solidFill>
                  <a:srgbClr val="7F7F7F"/>
                </a:solidFill>
                <a:latin typeface="+mj-lt"/>
              </a:rPr>
              <a:t>Structure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809763-5119-3F47-8617-577B2C466C36}"/>
              </a:ext>
            </a:extLst>
          </p:cNvPr>
          <p:cNvSpPr/>
          <p:nvPr/>
        </p:nvSpPr>
        <p:spPr>
          <a:xfrm>
            <a:off x="6863351" y="2764459"/>
            <a:ext cx="2504661" cy="2630501"/>
          </a:xfrm>
          <a:prstGeom prst="rect">
            <a:avLst/>
          </a:prstGeom>
          <a:noFill/>
          <a:ln w="28575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A7DCF6-4BCA-BE47-A508-155C0730D987}"/>
              </a:ext>
            </a:extLst>
          </p:cNvPr>
          <p:cNvSpPr/>
          <p:nvPr/>
        </p:nvSpPr>
        <p:spPr>
          <a:xfrm>
            <a:off x="5104015" y="3876260"/>
            <a:ext cx="793598" cy="2544418"/>
          </a:xfrm>
          <a:prstGeom prst="rect">
            <a:avLst/>
          </a:prstGeom>
          <a:noFill/>
          <a:ln w="28575">
            <a:solidFill>
              <a:srgbClr val="E4838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E01F22-6C56-E443-90C2-AEE9060214A6}"/>
              </a:ext>
            </a:extLst>
          </p:cNvPr>
          <p:cNvSpPr/>
          <p:nvPr/>
        </p:nvSpPr>
        <p:spPr>
          <a:xfrm>
            <a:off x="1560859" y="2425147"/>
            <a:ext cx="1800906" cy="2738523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09BE77-A28E-6641-8EB0-B0CB967D3AD8}"/>
              </a:ext>
            </a:extLst>
          </p:cNvPr>
          <p:cNvSpPr/>
          <p:nvPr/>
        </p:nvSpPr>
        <p:spPr>
          <a:xfrm>
            <a:off x="3428024" y="3106271"/>
            <a:ext cx="1570696" cy="2083921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B320A6-04C7-1F4D-8B17-85B772A862BB}"/>
              </a:ext>
            </a:extLst>
          </p:cNvPr>
          <p:cNvSpPr/>
          <p:nvPr/>
        </p:nvSpPr>
        <p:spPr>
          <a:xfrm>
            <a:off x="10569388" y="3223007"/>
            <a:ext cx="1604048" cy="1537252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C5411E1-12CC-FF4D-885A-B81947EA19C2}"/>
              </a:ext>
            </a:extLst>
          </p:cNvPr>
          <p:cNvSpPr/>
          <p:nvPr/>
        </p:nvSpPr>
        <p:spPr>
          <a:xfrm>
            <a:off x="6002908" y="3106271"/>
            <a:ext cx="793598" cy="2042198"/>
          </a:xfrm>
          <a:prstGeom prst="rect">
            <a:avLst/>
          </a:prstGeom>
          <a:noFill/>
          <a:ln w="28575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217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8DB69B-0CBA-7342-8EE7-81A8F6D21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8D45ECC-DB53-B74D-9879-08E61DF4E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9955" y="1438896"/>
            <a:ext cx="5791079" cy="5280102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5FDE0A0-B000-894F-ADD1-FF8C2A20A708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System diagram</a:t>
            </a:r>
          </a:p>
        </p:txBody>
      </p:sp>
    </p:spTree>
    <p:extLst>
      <p:ext uri="{BB962C8B-B14F-4D97-AF65-F5344CB8AC3E}">
        <p14:creationId xmlns:p14="http://schemas.microsoft.com/office/powerpoint/2010/main" val="1251323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41EEE2-B8C7-6444-A88E-2AF76A97F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AC8A94B-91CD-4140-9B3D-E95B9291AAAF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Mass budget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041BA32B-101E-A243-8460-4EE62A7740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2109640"/>
              </p:ext>
            </p:extLst>
          </p:nvPr>
        </p:nvGraphicFramePr>
        <p:xfrm>
          <a:off x="1666239" y="2308524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9480219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781628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Mass [kg]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661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471.5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424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Propulsion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7644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Telecommunication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463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Electrical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1072.3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048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ADCS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93.6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8675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wet mass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2453.5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13010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Margin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+ 811.5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4721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933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41EEE2-B8C7-6444-A88E-2AF76A97F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AC8A94B-91CD-4140-9B3D-E95B9291AAAF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Power budget</a:t>
            </a:r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15172F88-35DF-6746-97A3-85A0613783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3469705"/>
              </p:ext>
            </p:extLst>
          </p:nvPr>
        </p:nvGraphicFramePr>
        <p:xfrm>
          <a:off x="106680" y="2096757"/>
          <a:ext cx="11887200" cy="4419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2458">
                  <a:extLst>
                    <a:ext uri="{9D8B030D-6E8A-4147-A177-3AD203B41FA5}">
                      <a16:colId xmlns:a16="http://schemas.microsoft.com/office/drawing/2014/main" val="729022294"/>
                    </a:ext>
                  </a:extLst>
                </a:gridCol>
                <a:gridCol w="1308296">
                  <a:extLst>
                    <a:ext uri="{9D8B030D-6E8A-4147-A177-3AD203B41FA5}">
                      <a16:colId xmlns:a16="http://schemas.microsoft.com/office/drawing/2014/main" val="2725700886"/>
                    </a:ext>
                  </a:extLst>
                </a:gridCol>
                <a:gridCol w="1356946">
                  <a:extLst>
                    <a:ext uri="{9D8B030D-6E8A-4147-A177-3AD203B41FA5}">
                      <a16:colId xmlns:a16="http://schemas.microsoft.com/office/drawing/2014/main" val="3172530379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991660909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1175862850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882573807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3671717669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4157875891"/>
                    </a:ext>
                  </a:extLst>
                </a:gridCol>
              </a:tblGrid>
              <a:tr h="61824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MEO insertion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Manifold insertion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Station keeping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781185"/>
                  </a:ext>
                </a:extLst>
              </a:tr>
              <a:tr h="4447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Low power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Charge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Thrust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Low power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Relay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Thrust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Low power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649200"/>
                  </a:ext>
                </a:extLst>
              </a:tr>
              <a:tr h="353281">
                <a:tc>
                  <a:txBody>
                    <a:bodyPr/>
                    <a:lstStyle/>
                    <a:p>
                      <a:r>
                        <a:rPr lang="en-US" dirty="0"/>
                        <a:t>Structure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128,4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128,4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248,4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128,4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128,4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248,4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128,4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95848100"/>
                  </a:ext>
                </a:extLst>
              </a:tr>
              <a:tr h="353281">
                <a:tc>
                  <a:txBody>
                    <a:bodyPr/>
                    <a:lstStyle/>
                    <a:p>
                      <a:r>
                        <a:rPr lang="en-US" dirty="0"/>
                        <a:t>Propulsion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16583,4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16583,4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50971396"/>
                  </a:ext>
                </a:extLst>
              </a:tr>
              <a:tr h="353281">
                <a:tc>
                  <a:txBody>
                    <a:bodyPr/>
                    <a:lstStyle/>
                    <a:p>
                      <a:r>
                        <a:rPr lang="en-US" dirty="0"/>
                        <a:t>Telecomm.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7221,6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4830518"/>
                  </a:ext>
                </a:extLst>
              </a:tr>
              <a:tr h="353281">
                <a:tc>
                  <a:txBody>
                    <a:bodyPr/>
                    <a:lstStyle/>
                    <a:p>
                      <a:r>
                        <a:rPr lang="en-US" dirty="0"/>
                        <a:t>Elec.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3545163"/>
                  </a:ext>
                </a:extLst>
              </a:tr>
              <a:tr h="353281">
                <a:tc>
                  <a:txBody>
                    <a:bodyPr/>
                    <a:lstStyle/>
                    <a:p>
                      <a:r>
                        <a:rPr lang="en-US" dirty="0"/>
                        <a:t>ADCS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2850738"/>
                  </a:ext>
                </a:extLst>
              </a:tr>
              <a:tr h="353281">
                <a:tc>
                  <a:txBody>
                    <a:bodyPr/>
                    <a:lstStyle/>
                    <a:p>
                      <a:r>
                        <a:rPr lang="en-US" dirty="0"/>
                        <a:t>Power IN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13’519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13’519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13’519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13’519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56346"/>
                  </a:ext>
                </a:extLst>
              </a:tr>
              <a:tr h="353281">
                <a:tc>
                  <a:txBody>
                    <a:bodyPr/>
                    <a:lstStyle/>
                    <a:p>
                      <a:r>
                        <a:rPr lang="en-US" dirty="0"/>
                        <a:t>Total power [W]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-294,48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12’547.8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-8’015.4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-294,5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3’907.8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-8’015.4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-280,1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80948630"/>
                  </a:ext>
                </a:extLst>
              </a:tr>
              <a:tr h="353281">
                <a:tc>
                  <a:txBody>
                    <a:bodyPr/>
                    <a:lstStyle/>
                    <a:p>
                      <a:r>
                        <a:rPr lang="en-US" dirty="0"/>
                        <a:t>Duration [h]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3,83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3,5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4,3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350,4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55,3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7713687"/>
                  </a:ext>
                </a:extLst>
              </a:tr>
              <a:tr h="409057">
                <a:tc>
                  <a:txBody>
                    <a:bodyPr/>
                    <a:lstStyle/>
                    <a:p>
                      <a:r>
                        <a:rPr lang="en-US" dirty="0"/>
                        <a:t>Battery level [%]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97,39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100,0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20,2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19,6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100,0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100,0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64,2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6782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7498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41EEE2-B8C7-6444-A88E-2AF76A97F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AC8A94B-91CD-4140-9B3D-E95B9291AAAF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Link budget</a:t>
            </a:r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9700F96B-7235-9E47-9E89-A67B292EDA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158442"/>
              </p:ext>
            </p:extLst>
          </p:nvPr>
        </p:nvGraphicFramePr>
        <p:xfrm>
          <a:off x="838199" y="2309315"/>
          <a:ext cx="6336325" cy="35991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7265">
                  <a:extLst>
                    <a:ext uri="{9D8B030D-6E8A-4147-A177-3AD203B41FA5}">
                      <a16:colId xmlns:a16="http://schemas.microsoft.com/office/drawing/2014/main" val="441341649"/>
                    </a:ext>
                  </a:extLst>
                </a:gridCol>
                <a:gridCol w="1267265">
                  <a:extLst>
                    <a:ext uri="{9D8B030D-6E8A-4147-A177-3AD203B41FA5}">
                      <a16:colId xmlns:a16="http://schemas.microsoft.com/office/drawing/2014/main" val="902242627"/>
                    </a:ext>
                  </a:extLst>
                </a:gridCol>
                <a:gridCol w="1267265">
                  <a:extLst>
                    <a:ext uri="{9D8B030D-6E8A-4147-A177-3AD203B41FA5}">
                      <a16:colId xmlns:a16="http://schemas.microsoft.com/office/drawing/2014/main" val="187025855"/>
                    </a:ext>
                  </a:extLst>
                </a:gridCol>
                <a:gridCol w="1267265">
                  <a:extLst>
                    <a:ext uri="{9D8B030D-6E8A-4147-A177-3AD203B41FA5}">
                      <a16:colId xmlns:a16="http://schemas.microsoft.com/office/drawing/2014/main" val="828006937"/>
                    </a:ext>
                  </a:extLst>
                </a:gridCol>
                <a:gridCol w="1267265">
                  <a:extLst>
                    <a:ext uri="{9D8B030D-6E8A-4147-A177-3AD203B41FA5}">
                      <a16:colId xmlns:a16="http://schemas.microsoft.com/office/drawing/2014/main" val="3721393676"/>
                    </a:ext>
                  </a:extLst>
                </a:gridCol>
              </a:tblGrid>
              <a:tr h="5141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Link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L2/Earth [dB]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L2/Moon [dB]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173803"/>
                  </a:ext>
                </a:extLst>
              </a:tr>
              <a:tr h="514159">
                <a:tc rowSpan="2">
                  <a:txBody>
                    <a:bodyPr/>
                    <a:lstStyle/>
                    <a:p>
                      <a:r>
                        <a:rPr lang="en-US" dirty="0"/>
                        <a:t>Emitter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Earth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Earth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122592"/>
                  </a:ext>
                </a:extLst>
              </a:tr>
              <a:tr h="51415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128,0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55,3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48857926"/>
                  </a:ext>
                </a:extLst>
              </a:tr>
              <a:tr h="514159">
                <a:tc>
                  <a:txBody>
                    <a:bodyPr/>
                    <a:lstStyle/>
                    <a:p>
                      <a:r>
                        <a:rPr lang="en-US" dirty="0"/>
                        <a:t>Path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-224,6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-224,6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-208,1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-208,1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85911608"/>
                  </a:ext>
                </a:extLst>
              </a:tr>
              <a:tr h="514159">
                <a:tc>
                  <a:txBody>
                    <a:bodyPr/>
                    <a:lstStyle/>
                    <a:p>
                      <a:r>
                        <a:rPr lang="en-US" dirty="0"/>
                        <a:t>Receiver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50,8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38,6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43368140"/>
                  </a:ext>
                </a:extLst>
              </a:tr>
              <a:tr h="514159">
                <a:tc>
                  <a:txBody>
                    <a:bodyPr/>
                    <a:lstStyle/>
                    <a:p>
                      <a:r>
                        <a:rPr lang="en-US" dirty="0"/>
                        <a:t>SNR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130,5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130,5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118,2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118,2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6054258"/>
                  </a:ext>
                </a:extLst>
              </a:tr>
              <a:tr h="514159">
                <a:tc>
                  <a:txBody>
                    <a:bodyPr/>
                    <a:lstStyle/>
                    <a:p>
                      <a:r>
                        <a:rPr lang="en-US" dirty="0"/>
                        <a:t>Margin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16,1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66,4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14,2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3,9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9614076"/>
                  </a:ext>
                </a:extLst>
              </a:tr>
            </a:tbl>
          </a:graphicData>
        </a:graphic>
      </p:graphicFrame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9C5EC7D9-8A46-0F4F-A49B-6D5E7A7B54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2012191"/>
              </p:ext>
            </p:extLst>
          </p:nvPr>
        </p:nvGraphicFramePr>
        <p:xfrm>
          <a:off x="7717302" y="2309315"/>
          <a:ext cx="3776004" cy="2729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8668">
                  <a:extLst>
                    <a:ext uri="{9D8B030D-6E8A-4147-A177-3AD203B41FA5}">
                      <a16:colId xmlns:a16="http://schemas.microsoft.com/office/drawing/2014/main" val="1262488986"/>
                    </a:ext>
                  </a:extLst>
                </a:gridCol>
                <a:gridCol w="1258668">
                  <a:extLst>
                    <a:ext uri="{9D8B030D-6E8A-4147-A177-3AD203B41FA5}">
                      <a16:colId xmlns:a16="http://schemas.microsoft.com/office/drawing/2014/main" val="1530499946"/>
                    </a:ext>
                  </a:extLst>
                </a:gridCol>
                <a:gridCol w="1258668">
                  <a:extLst>
                    <a:ext uri="{9D8B030D-6E8A-4147-A177-3AD203B41FA5}">
                      <a16:colId xmlns:a16="http://schemas.microsoft.com/office/drawing/2014/main" val="2251272898"/>
                    </a:ext>
                  </a:extLst>
                </a:gridCol>
              </a:tblGrid>
              <a:tr h="5042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Link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L2/Earth [dB]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70914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dirty="0"/>
                        <a:t>Emitter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Earth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77712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117,0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54414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-212,5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-213,0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94656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Receiver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3731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SNR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164,1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164,1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8550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Margin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3,1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74,1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7740661"/>
                  </a:ext>
                </a:extLst>
              </a:tr>
            </a:tbl>
          </a:graphicData>
        </a:graphic>
      </p:graphicFrame>
      <p:sp>
        <p:nvSpPr>
          <p:cNvPr id="7" name="ZoneTexte 6">
            <a:extLst>
              <a:ext uri="{FF2B5EF4-FFF2-40B4-BE49-F238E27FC236}">
                <a16:creationId xmlns:a16="http://schemas.microsoft.com/office/drawing/2014/main" id="{5E6F0B16-4746-AF4E-A0AB-0760334F9DBC}"/>
              </a:ext>
            </a:extLst>
          </p:cNvPr>
          <p:cNvSpPr txBox="1"/>
          <p:nvPr/>
        </p:nvSpPr>
        <p:spPr>
          <a:xfrm>
            <a:off x="838199" y="6020972"/>
            <a:ext cx="6336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Primary system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C93146B-8A80-9C4E-AAF3-DFE6A6E1BA45}"/>
              </a:ext>
            </a:extLst>
          </p:cNvPr>
          <p:cNvSpPr txBox="1"/>
          <p:nvPr/>
        </p:nvSpPr>
        <p:spPr>
          <a:xfrm>
            <a:off x="7717302" y="5175331"/>
            <a:ext cx="3776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Secondary system</a:t>
            </a:r>
          </a:p>
        </p:txBody>
      </p:sp>
    </p:spTree>
    <p:extLst>
      <p:ext uri="{BB962C8B-B14F-4D97-AF65-F5344CB8AC3E}">
        <p14:creationId xmlns:p14="http://schemas.microsoft.com/office/powerpoint/2010/main" val="2512106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41EEE2-B8C7-6444-A88E-2AF76A97F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AC8A94B-91CD-4140-9B3D-E95B9291AAAF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Data budget</a:t>
            </a:r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F407B9B1-F484-184A-A15F-7922255CB7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0577032"/>
              </p:ext>
            </p:extLst>
          </p:nvPr>
        </p:nvGraphicFramePr>
        <p:xfrm>
          <a:off x="1778781" y="2365586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68530316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066751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rate [kbps]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166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4487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Propulsion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0471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Telecomm.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4164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Elec.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0958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ADCS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24.56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166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Total with 30% contingency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69.21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9265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8650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6F240D-8FEA-ED4D-8169-774B40CA2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1C6B98-373F-4247-9623-F41100D46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4000" dirty="0"/>
              <a:t>Introduction</a:t>
            </a:r>
          </a:p>
          <a:p>
            <a:pPr>
              <a:lnSpc>
                <a:spcPct val="150000"/>
              </a:lnSpc>
            </a:pPr>
            <a:r>
              <a:rPr lang="en-US" sz="4000" dirty="0"/>
              <a:t>Mission overview</a:t>
            </a:r>
          </a:p>
          <a:p>
            <a:pPr>
              <a:lnSpc>
                <a:spcPct val="150000"/>
              </a:lnSpc>
            </a:pPr>
            <a:r>
              <a:rPr lang="en-US" sz="4000" dirty="0"/>
              <a:t>System overview</a:t>
            </a:r>
          </a:p>
          <a:p>
            <a:pPr>
              <a:lnSpc>
                <a:spcPct val="150000"/>
              </a:lnSpc>
            </a:pPr>
            <a:r>
              <a:rPr lang="en-US" sz="4000" dirty="0"/>
              <a:t>Conclusion</a:t>
            </a:r>
          </a:p>
          <a:p>
            <a:pPr>
              <a:lnSpc>
                <a:spcPct val="150000"/>
              </a:lnSpc>
            </a:pPr>
            <a:r>
              <a:rPr lang="en-US" sz="4000" dirty="0"/>
              <a:t>Q/A</a:t>
            </a:r>
          </a:p>
        </p:txBody>
      </p:sp>
    </p:spTree>
    <p:extLst>
      <p:ext uri="{BB962C8B-B14F-4D97-AF65-F5344CB8AC3E}">
        <p14:creationId xmlns:p14="http://schemas.microsoft.com/office/powerpoint/2010/main" val="151765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4E3129-C3EF-C645-B7C2-D875A4614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Telecommunication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C9C1DC-E6A8-7C40-B487-03065C584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00560"/>
            <a:ext cx="6420729" cy="4957439"/>
          </a:xfrm>
        </p:spPr>
        <p:txBody>
          <a:bodyPr>
            <a:normAutofit/>
          </a:bodyPr>
          <a:lstStyle/>
          <a:p>
            <a:r>
              <a:rPr lang="en-GB" dirty="0"/>
              <a:t>Goal</a:t>
            </a:r>
          </a:p>
          <a:p>
            <a:pPr lvl="1"/>
            <a:r>
              <a:rPr lang="en-GB" dirty="0"/>
              <a:t>Relay data between the Earth and the Moon</a:t>
            </a:r>
          </a:p>
          <a:p>
            <a:pPr lvl="1"/>
            <a:r>
              <a:rPr lang="en-GB" dirty="0"/>
              <a:t>Data rate between 1 and 100 </a:t>
            </a:r>
            <a:r>
              <a:rPr lang="en-GB" dirty="0" err="1"/>
              <a:t>Mbps</a:t>
            </a:r>
            <a:endParaRPr lang="en-GB" dirty="0"/>
          </a:p>
          <a:p>
            <a:pPr lvl="1"/>
            <a:r>
              <a:rPr lang="en-GB" dirty="0"/>
              <a:t>Use once in Halo orbit</a:t>
            </a:r>
          </a:p>
          <a:p>
            <a:pPr marL="457200" lvl="1" indent="0">
              <a:buNone/>
            </a:pPr>
            <a:endParaRPr lang="en-GB" sz="1600" dirty="0"/>
          </a:p>
          <a:p>
            <a:r>
              <a:rPr lang="en-GB" dirty="0"/>
              <a:t>Solution</a:t>
            </a:r>
          </a:p>
          <a:p>
            <a:pPr lvl="1"/>
            <a:r>
              <a:rPr lang="en-GB" dirty="0"/>
              <a:t>Two parallel X band systems, one for the Earth, the other for the Moon</a:t>
            </a:r>
          </a:p>
          <a:p>
            <a:pPr lvl="1"/>
            <a:r>
              <a:rPr lang="en-GB" dirty="0"/>
              <a:t>Two high gain parabolic antenna</a:t>
            </a:r>
          </a:p>
          <a:p>
            <a:pPr lvl="1"/>
            <a:r>
              <a:rPr lang="en-GB" dirty="0"/>
              <a:t>ESTRACK network for the ground station</a:t>
            </a:r>
          </a:p>
          <a:p>
            <a:pPr lvl="1"/>
            <a:r>
              <a:rPr lang="en-GB" dirty="0"/>
              <a:t>BPSK with QPSK plus modulation, R-1/2 Viterbi decoding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5AB36DA-3915-3742-AE85-AB71FDF53DF2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Primary system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B20ED71-90FD-8E4B-A86B-3E41FD671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7552" y="2053882"/>
            <a:ext cx="4061167" cy="286289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DF79287-D39A-E441-90DE-B4F50085D484}"/>
              </a:ext>
            </a:extLst>
          </p:cNvPr>
          <p:cNvSpPr txBox="1"/>
          <p:nvPr/>
        </p:nvSpPr>
        <p:spPr>
          <a:xfrm>
            <a:off x="7687552" y="4916778"/>
            <a:ext cx="4600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500 W X band transceiver from Advantech Wireless</a:t>
            </a:r>
          </a:p>
        </p:txBody>
      </p:sp>
    </p:spTree>
    <p:extLst>
      <p:ext uri="{BB962C8B-B14F-4D97-AF65-F5344CB8AC3E}">
        <p14:creationId xmlns:p14="http://schemas.microsoft.com/office/powerpoint/2010/main" val="2229023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4E3129-C3EF-C645-B7C2-D875A4614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Telecommunication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C9C1DC-E6A8-7C40-B487-03065C584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00561"/>
            <a:ext cx="6420729" cy="4640916"/>
          </a:xfrm>
        </p:spPr>
        <p:txBody>
          <a:bodyPr>
            <a:normAutofit/>
          </a:bodyPr>
          <a:lstStyle/>
          <a:p>
            <a:r>
              <a:rPr lang="en-GB" dirty="0"/>
              <a:t>Requirement</a:t>
            </a:r>
          </a:p>
          <a:p>
            <a:pPr lvl="1"/>
            <a:r>
              <a:rPr lang="en-GB" dirty="0"/>
              <a:t>Transmit internal data of the spacecraft</a:t>
            </a:r>
          </a:p>
          <a:p>
            <a:pPr lvl="1"/>
            <a:r>
              <a:rPr lang="en-GB" dirty="0"/>
              <a:t>Backup system for low power mode </a:t>
            </a:r>
          </a:p>
          <a:p>
            <a:pPr lvl="1"/>
            <a:r>
              <a:rPr lang="en-GB" dirty="0"/>
              <a:t>Constant link regardless of the attitude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Solution</a:t>
            </a:r>
          </a:p>
          <a:p>
            <a:pPr lvl="1"/>
            <a:r>
              <a:rPr lang="en-GB" dirty="0"/>
              <a:t>S band transceiver</a:t>
            </a:r>
          </a:p>
          <a:p>
            <a:pPr lvl="1"/>
            <a:r>
              <a:rPr lang="en-GB" dirty="0"/>
              <a:t>2 monopole antenna</a:t>
            </a:r>
          </a:p>
          <a:p>
            <a:pPr lvl="1"/>
            <a:r>
              <a:rPr lang="en-GB" dirty="0"/>
              <a:t>3.5 kbps data rate (5% of spacecraft’s data)</a:t>
            </a:r>
          </a:p>
          <a:p>
            <a:pPr lvl="1"/>
            <a:r>
              <a:rPr lang="en-GB" dirty="0"/>
              <a:t>ESTRACK network for the ground station</a:t>
            </a:r>
          </a:p>
          <a:p>
            <a:pPr marL="457200" lvl="1" indent="0">
              <a:buNone/>
            </a:pPr>
            <a:r>
              <a:rPr lang="en-GB" dirty="0"/>
              <a:t>  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5AB36DA-3915-3742-AE85-AB71FDF53DF2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Secondary system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DF79287-D39A-E441-90DE-B4F50085D484}"/>
              </a:ext>
            </a:extLst>
          </p:cNvPr>
          <p:cNvSpPr txBox="1"/>
          <p:nvPr/>
        </p:nvSpPr>
        <p:spPr>
          <a:xfrm>
            <a:off x="7926703" y="4784085"/>
            <a:ext cx="4600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5W S band transceiver from Advantech Wireless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8456C6F-4740-9040-B929-427B36E06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6703" y="1690688"/>
            <a:ext cx="3666248" cy="309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190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BDBA9B-9266-6C48-86E6-0217B85E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Telecommunication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FBA67948-034F-424C-BAC2-69817B83BA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1607" y="2477306"/>
            <a:ext cx="9268785" cy="3037229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F01AC8B3-4407-9A48-B331-5C7CDF637159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740671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D7EBD2-4268-5145-8F06-B801D564A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Propulsion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67D04A-DCE7-F240-810F-5BDAEA0F5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858022" cy="469604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Requirement</a:t>
            </a:r>
          </a:p>
          <a:p>
            <a:pPr lvl="1"/>
            <a:r>
              <a:rPr lang="en-US" dirty="0"/>
              <a:t>Qualify new generation of ion thruster</a:t>
            </a:r>
          </a:p>
          <a:p>
            <a:pPr lvl="1"/>
            <a:r>
              <a:rPr lang="en-US" dirty="0"/>
              <a:t>Used for the transfer to the Moon and the station keeping</a:t>
            </a:r>
          </a:p>
          <a:p>
            <a:pPr lvl="1"/>
            <a:r>
              <a:rPr lang="en-US" dirty="0"/>
              <a:t>Used for desaturation of the CMG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Two NEXT engine from Glenn Research Center and Aerojet Rocketdyne</a:t>
            </a:r>
          </a:p>
          <a:p>
            <a:pPr lvl="1"/>
            <a:r>
              <a:rPr lang="en-US" dirty="0"/>
              <a:t>Engine mounted on a 2D gimbals</a:t>
            </a:r>
          </a:p>
          <a:p>
            <a:pPr lvl="1"/>
            <a:r>
              <a:rPr lang="en-US" dirty="0"/>
              <a:t>Allow for thrust vectoring and differential thrust</a:t>
            </a: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B8FAD050-0515-9745-97D4-9DE2C151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6719730"/>
              </p:ext>
            </p:extLst>
          </p:nvPr>
        </p:nvGraphicFramePr>
        <p:xfrm>
          <a:off x="6865036" y="2242527"/>
          <a:ext cx="4937760" cy="2765574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278966">
                  <a:extLst>
                    <a:ext uri="{9D8B030D-6E8A-4147-A177-3AD203B41FA5}">
                      <a16:colId xmlns:a16="http://schemas.microsoft.com/office/drawing/2014/main" val="4146053649"/>
                    </a:ext>
                  </a:extLst>
                </a:gridCol>
                <a:gridCol w="2658794">
                  <a:extLst>
                    <a:ext uri="{9D8B030D-6E8A-4147-A177-3AD203B41FA5}">
                      <a16:colId xmlns:a16="http://schemas.microsoft.com/office/drawing/2014/main" val="1296625385"/>
                    </a:ext>
                  </a:extLst>
                </a:gridCol>
              </a:tblGrid>
              <a:tr h="395082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33664"/>
                  </a:ext>
                </a:extLst>
              </a:tr>
              <a:tr h="395082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Ion engine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170794"/>
                  </a:ext>
                </a:extLst>
              </a:tr>
              <a:tr h="395082">
                <a:tc>
                  <a:txBody>
                    <a:bodyPr/>
                    <a:lstStyle/>
                    <a:p>
                      <a:r>
                        <a:rPr lang="en-US" dirty="0" err="1"/>
                        <a:t>Isp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4190 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9444607"/>
                  </a:ext>
                </a:extLst>
              </a:tr>
              <a:tr h="395082">
                <a:tc>
                  <a:txBody>
                    <a:bodyPr/>
                    <a:lstStyle/>
                    <a:p>
                      <a:r>
                        <a:rPr lang="en-US" dirty="0"/>
                        <a:t>Thrust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236 </a:t>
                      </a:r>
                      <a:r>
                        <a:rPr lang="en-US" dirty="0" err="1"/>
                        <a:t>mN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368830"/>
                  </a:ext>
                </a:extLst>
              </a:tr>
              <a:tr h="395082">
                <a:tc>
                  <a:txBody>
                    <a:bodyPr/>
                    <a:lstStyle/>
                    <a:p>
                      <a:r>
                        <a:rPr lang="en-US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6900 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385220"/>
                  </a:ext>
                </a:extLst>
              </a:tr>
              <a:tr h="395082">
                <a:tc>
                  <a:txBody>
                    <a:bodyPr/>
                    <a:lstStyle/>
                    <a:p>
                      <a:r>
                        <a:rPr lang="en-US" dirty="0"/>
                        <a:t>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940169"/>
                  </a:ext>
                </a:extLst>
              </a:tr>
              <a:tr h="395082">
                <a:tc>
                  <a:txBody>
                    <a:bodyPr/>
                    <a:lstStyle/>
                    <a:p>
                      <a:r>
                        <a:rPr lang="en-US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80.89 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981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347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6BCBC5-A2E1-374F-AAAC-4C800C469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Propulsion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ECA0853-35D1-CD45-824B-DAAFFAAE56E4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Block diagram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6FD2D89-F9DF-1840-9217-2CD803469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2258254"/>
            <a:ext cx="88011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0809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95EDB1-67C1-3440-920E-9B89520B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– Electrical Power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7FE35A-03DC-4640-ADC9-23213E87C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Power the thrusters</a:t>
            </a:r>
          </a:p>
          <a:p>
            <a:pPr lvl="1"/>
            <a:r>
              <a:rPr lang="en-US" dirty="0"/>
              <a:t>Power the radio transceivers</a:t>
            </a:r>
          </a:p>
          <a:p>
            <a:pPr lvl="1"/>
            <a:r>
              <a:rPr lang="en-US" dirty="0"/>
              <a:t>Manage eclipse phase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2x6.8 kW Solar panels</a:t>
            </a:r>
          </a:p>
          <a:p>
            <a:pPr lvl="1"/>
            <a:r>
              <a:rPr lang="en-US" dirty="0"/>
              <a:t>43.3 kWh Li-ion battery pack</a:t>
            </a:r>
          </a:p>
          <a:p>
            <a:pPr lvl="1"/>
            <a:r>
              <a:rPr lang="en-US" dirty="0"/>
              <a:t>21 kW Power Conditioning Unit</a:t>
            </a:r>
          </a:p>
          <a:p>
            <a:pPr lvl="1"/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17A0AB-450D-3D43-9817-3EE77B720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044" y="1825625"/>
            <a:ext cx="5463117" cy="335139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F6C0D50-B69A-5C40-BA3A-C8A1412242D9}"/>
              </a:ext>
            </a:extLst>
          </p:cNvPr>
          <p:cNvSpPr txBox="1"/>
          <p:nvPr/>
        </p:nvSpPr>
        <p:spPr>
          <a:xfrm>
            <a:off x="6222045" y="5336088"/>
            <a:ext cx="5463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PCU from Thales </a:t>
            </a:r>
            <a:r>
              <a:rPr lang="en-US" dirty="0" err="1"/>
              <a:t>Alenia</a:t>
            </a:r>
            <a:r>
              <a:rPr lang="en-US" dirty="0"/>
              <a:t> Space</a:t>
            </a:r>
          </a:p>
        </p:txBody>
      </p:sp>
    </p:spTree>
    <p:extLst>
      <p:ext uri="{BB962C8B-B14F-4D97-AF65-F5344CB8AC3E}">
        <p14:creationId xmlns:p14="http://schemas.microsoft.com/office/powerpoint/2010/main" val="958805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95EDB1-67C1-3440-920E-9B89520B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– Electrical Power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DBDDB27-AA16-6C42-860C-8A679AFCD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632" y="2304463"/>
            <a:ext cx="5284707" cy="3758014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7C5499E-85B3-304A-AE22-DC8CD87E94F1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30490872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95EDB1-67C1-3440-920E-9B89520B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– ADCS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7FE35A-03DC-4640-ADC9-23213E87C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38013"/>
          </a:xfrm>
        </p:spPr>
        <p:txBody>
          <a:bodyPr>
            <a:normAutofit/>
          </a:bodyPr>
          <a:lstStyle/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Estimate and control the attitude of the spacecraft with 0.2° accuracy</a:t>
            </a:r>
          </a:p>
          <a:p>
            <a:pPr lvl="1"/>
            <a:r>
              <a:rPr lang="en-US" dirty="0"/>
              <a:t>Estimate and control the orientation of the Solar panels with 10° accuracy</a:t>
            </a:r>
          </a:p>
          <a:p>
            <a:pPr lvl="1"/>
            <a:r>
              <a:rPr lang="en-US" dirty="0"/>
              <a:t>Transfer 69 kbps of data inside the spacecraft</a:t>
            </a:r>
          </a:p>
          <a:p>
            <a:pPr lvl="1"/>
            <a:r>
              <a:rPr lang="en-US" dirty="0"/>
              <a:t>Store one day of data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Sensors: star tracker, sun sensor, accelerometer, gyros, GPS, magnetometer</a:t>
            </a:r>
          </a:p>
          <a:p>
            <a:pPr lvl="1"/>
            <a:r>
              <a:rPr lang="en-US" dirty="0"/>
              <a:t>Actuator: 4 Control momentum Gyroscopes, 2 SADA</a:t>
            </a:r>
          </a:p>
          <a:p>
            <a:pPr lvl="1"/>
            <a:r>
              <a:rPr lang="en-US" dirty="0"/>
              <a:t>Federated bus using the CAN protocol</a:t>
            </a:r>
          </a:p>
          <a:p>
            <a:pPr lvl="1"/>
            <a:r>
              <a:rPr lang="en-US" dirty="0"/>
              <a:t>2 redundant 10 Go Flash memory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679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95EDB1-67C1-3440-920E-9B89520B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– ADCS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7C5499E-85B3-304A-AE22-DC8CD87E94F1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Block diagram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F0BF38-5ED2-F04C-9B43-F8211C318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1716" y="1438896"/>
            <a:ext cx="7862343" cy="522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671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95EDB1-67C1-3440-920E-9B89520B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– Structure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7FE35A-03DC-4640-ADC9-23213E87C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9896605" cy="4738013"/>
          </a:xfrm>
        </p:spPr>
        <p:txBody>
          <a:bodyPr>
            <a:normAutofit/>
          </a:bodyPr>
          <a:lstStyle/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Hold the systems together with a maximum acceleration of 4.3g</a:t>
            </a:r>
          </a:p>
          <a:p>
            <a:pPr lvl="1"/>
            <a:r>
              <a:rPr lang="en-US" dirty="0"/>
              <a:t>Protect the spacecraft from thermal variation and overheating</a:t>
            </a:r>
          </a:p>
          <a:p>
            <a:pPr lvl="1"/>
            <a:r>
              <a:rPr lang="en-US" dirty="0"/>
              <a:t>Protect the S/C from cosmic radiation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Assembly of Honeycomb 76mm thick aluminum panels         SF = 0.82 </a:t>
            </a:r>
          </a:p>
          <a:p>
            <a:pPr lvl="1"/>
            <a:r>
              <a:rPr lang="en-US" dirty="0"/>
              <a:t>Silver coated FEP surface + MIL for thermal protection</a:t>
            </a:r>
          </a:p>
          <a:p>
            <a:pPr lvl="1"/>
            <a:r>
              <a:rPr lang="en-US" dirty="0"/>
              <a:t>Final dimensions of 1.4x1.4x3.1 meters (without Solar panels)</a:t>
            </a:r>
          </a:p>
          <a:p>
            <a:pPr lvl="1"/>
            <a:endParaRPr lang="en-US" dirty="0"/>
          </a:p>
        </p:txBody>
      </p:sp>
      <p:sp>
        <p:nvSpPr>
          <p:cNvPr id="4" name="Flèche vers la droite 3">
            <a:extLst>
              <a:ext uri="{FF2B5EF4-FFF2-40B4-BE49-F238E27FC236}">
                <a16:creationId xmlns:a16="http://schemas.microsoft.com/office/drawing/2014/main" id="{0B8EBAF8-CCD8-A64E-9941-AE9AAC5D7DC3}"/>
              </a:ext>
            </a:extLst>
          </p:cNvPr>
          <p:cNvSpPr/>
          <p:nvPr/>
        </p:nvSpPr>
        <p:spPr>
          <a:xfrm>
            <a:off x="8615680" y="4483396"/>
            <a:ext cx="277800" cy="162838"/>
          </a:xfrm>
          <a:prstGeom prst="rightArrow">
            <a:avLst>
              <a:gd name="adj1" fmla="val 50000"/>
              <a:gd name="adj2" fmla="val 6871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92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4C6EFC-A244-D441-A141-9C2A27507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4FB5AE-871A-F241-BF45-E1ED03AAC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715000" cy="5401732"/>
          </a:xfrm>
        </p:spPr>
        <p:txBody>
          <a:bodyPr>
            <a:normAutofit/>
          </a:bodyPr>
          <a:lstStyle/>
          <a:p>
            <a:r>
              <a:rPr lang="en-US" dirty="0"/>
              <a:t>New emergence of interest for the Moon</a:t>
            </a:r>
          </a:p>
          <a:p>
            <a:pPr lvl="1"/>
            <a:r>
              <a:rPr lang="en-US" dirty="0"/>
              <a:t>NASA Artemis program</a:t>
            </a:r>
          </a:p>
          <a:p>
            <a:pPr lvl="1"/>
            <a:r>
              <a:rPr lang="en-US" dirty="0"/>
              <a:t>ESA HERACLES lander</a:t>
            </a:r>
          </a:p>
          <a:p>
            <a:pPr lvl="1"/>
            <a:r>
              <a:rPr lang="en-US" dirty="0"/>
              <a:t>Private companies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The goal is to go beyond exploration</a:t>
            </a:r>
          </a:p>
          <a:p>
            <a:pPr lvl="1"/>
            <a:r>
              <a:rPr lang="en-US" dirty="0"/>
              <a:t>Lunar base installation</a:t>
            </a:r>
          </a:p>
          <a:p>
            <a:pPr lvl="1"/>
            <a:r>
              <a:rPr lang="en-US" dirty="0"/>
              <a:t>Lunar gateway</a:t>
            </a:r>
          </a:p>
          <a:p>
            <a:pPr lvl="1"/>
            <a:r>
              <a:rPr lang="en-US" dirty="0"/>
              <a:t>Resources exploitation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 </a:t>
            </a:r>
            <a:r>
              <a:rPr lang="en-US" b="1" dirty="0"/>
              <a:t>We need more infrastructure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53FE85E-102B-414A-B76E-48DD1015A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6312" y="2239087"/>
            <a:ext cx="4894337" cy="345934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A00005FF-AC61-7640-A4D8-A14B0D7093F7}"/>
              </a:ext>
            </a:extLst>
          </p:cNvPr>
          <p:cNvSpPr txBox="1"/>
          <p:nvPr/>
        </p:nvSpPr>
        <p:spPr>
          <a:xfrm>
            <a:off x="6906312" y="5939057"/>
            <a:ext cx="489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HERACLES liftoff. Credits: ESA</a:t>
            </a:r>
          </a:p>
        </p:txBody>
      </p:sp>
    </p:spTree>
    <p:extLst>
      <p:ext uri="{BB962C8B-B14F-4D97-AF65-F5344CB8AC3E}">
        <p14:creationId xmlns:p14="http://schemas.microsoft.com/office/powerpoint/2010/main" val="12546293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95EDB1-67C1-3440-920E-9B89520B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– Structure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A4D4E700-F73C-314A-BE0A-F152688930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0711" y="1555221"/>
            <a:ext cx="7495822" cy="5035315"/>
          </a:xfr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835494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4D54DD-2378-7C40-9141-8F77B06C3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C065EF5-0A46-E746-B127-8A1FBD612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5633" y="1252025"/>
            <a:ext cx="4508167" cy="4896803"/>
          </a:xfr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9FA0532C-2C3D-EB4E-9870-456635B57B25}"/>
              </a:ext>
            </a:extLst>
          </p:cNvPr>
          <p:cNvSpPr txBox="1">
            <a:spLocks/>
          </p:cNvSpPr>
          <p:nvPr/>
        </p:nvSpPr>
        <p:spPr>
          <a:xfrm>
            <a:off x="838199" y="1825624"/>
            <a:ext cx="5942429" cy="4738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dirty="0"/>
              <a:t> Overall Spacecraft successfully implemented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 Very good learning opportunity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Transfer time not optimized enough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Collaboration with other lunar mission could have been better implemented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3106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20872C-DCD9-0240-8B8B-DE008E199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31520"/>
            <a:ext cx="10515600" cy="5445443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800" dirty="0"/>
              <a:t>THANK YOU FOR YOUR ATTENTION!</a:t>
            </a:r>
          </a:p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4000" dirty="0"/>
              <a:t>Discussion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39784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F49964-93F0-E84E-B558-873038EF7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overview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210BB2-B77B-844A-8A33-E5415A502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/>
          <a:lstStyle/>
          <a:p>
            <a:r>
              <a:rPr lang="en-US" dirty="0"/>
              <a:t>Create a network of satellite around the Moon to support lunar mission</a:t>
            </a:r>
          </a:p>
          <a:p>
            <a:pPr lvl="1"/>
            <a:r>
              <a:rPr lang="en-US" dirty="0"/>
              <a:t>Low altitude polar orbit relay satellite</a:t>
            </a:r>
          </a:p>
          <a:p>
            <a:pPr lvl="1"/>
            <a:r>
              <a:rPr lang="en-US" dirty="0"/>
              <a:t>L2 Halo orbit relay satellite</a:t>
            </a:r>
          </a:p>
          <a:p>
            <a:pPr lvl="1"/>
            <a:r>
              <a:rPr lang="en-US" dirty="0"/>
              <a:t>Many mores possible …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Test new generation of electric engines</a:t>
            </a:r>
          </a:p>
          <a:p>
            <a:pPr lvl="1"/>
            <a:r>
              <a:rPr lang="en-US" dirty="0"/>
              <a:t>For Moon-Earth transfer</a:t>
            </a:r>
          </a:p>
          <a:p>
            <a:pPr lvl="1"/>
            <a:r>
              <a:rPr lang="en-US" dirty="0"/>
              <a:t>For Moon orbit station keeping</a:t>
            </a:r>
          </a:p>
          <a:p>
            <a:pPr lvl="1"/>
            <a:r>
              <a:rPr lang="en-US" dirty="0"/>
              <a:t>For end of life</a:t>
            </a:r>
          </a:p>
        </p:txBody>
      </p:sp>
    </p:spTree>
    <p:extLst>
      <p:ext uri="{BB962C8B-B14F-4D97-AF65-F5344CB8AC3E}">
        <p14:creationId xmlns:p14="http://schemas.microsoft.com/office/powerpoint/2010/main" val="2447083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975099-8D3C-7447-B9C1-92A46FCE1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overview - Transfer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1504C5-4911-5B43-9A41-F0CE143EB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46913" cy="4351338"/>
          </a:xfrm>
        </p:spPr>
        <p:txBody>
          <a:bodyPr/>
          <a:lstStyle/>
          <a:p>
            <a:r>
              <a:rPr lang="en-US" dirty="0"/>
              <a:t>Constraints</a:t>
            </a:r>
          </a:p>
          <a:p>
            <a:pPr lvl="1"/>
            <a:r>
              <a:rPr lang="en-US" dirty="0"/>
              <a:t>Minimize maneuvers</a:t>
            </a:r>
          </a:p>
          <a:p>
            <a:pPr lvl="1"/>
            <a:r>
              <a:rPr lang="en-US" dirty="0"/>
              <a:t>Reduce exposition to radiation</a:t>
            </a:r>
          </a:p>
          <a:p>
            <a:pPr lvl="1"/>
            <a:r>
              <a:rPr lang="en-US" dirty="0"/>
              <a:t>Minimize time travel</a:t>
            </a:r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Initial circular orbit at 15’000 km altitude</a:t>
            </a:r>
          </a:p>
          <a:p>
            <a:pPr lvl="1"/>
            <a:r>
              <a:rPr lang="en-US" dirty="0"/>
              <a:t>Transfer to highly elliptical orbit with apogee at 347’000km altitude</a:t>
            </a:r>
          </a:p>
          <a:p>
            <a:pPr lvl="1"/>
            <a:r>
              <a:rPr lang="en-US" dirty="0"/>
              <a:t>Cruising on stable manifold</a:t>
            </a:r>
          </a:p>
          <a:p>
            <a:pPr lvl="1"/>
            <a:r>
              <a:rPr lang="en-US" dirty="0"/>
              <a:t>Stabilize to Halo orbit</a:t>
            </a: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10AB48FF-C038-2240-8345-38AEFAA7AF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657383"/>
              </p:ext>
            </p:extLst>
          </p:nvPr>
        </p:nvGraphicFramePr>
        <p:xfrm>
          <a:off x="7646505" y="1027906"/>
          <a:ext cx="3962400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4591">
                  <a:extLst>
                    <a:ext uri="{9D8B030D-6E8A-4147-A177-3AD203B41FA5}">
                      <a16:colId xmlns:a16="http://schemas.microsoft.com/office/drawing/2014/main" val="688875710"/>
                    </a:ext>
                  </a:extLst>
                </a:gridCol>
                <a:gridCol w="1947809">
                  <a:extLst>
                    <a:ext uri="{9D8B030D-6E8A-4147-A177-3AD203B41FA5}">
                      <a16:colId xmlns:a16="http://schemas.microsoft.com/office/drawing/2014/main" val="3449549733"/>
                    </a:ext>
                  </a:extLst>
                </a:gridCol>
              </a:tblGrid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Orbital 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837980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Semi-major axis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21371 km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556806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Eccentricity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661386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Inclination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28.7°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9407905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RAAN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2583402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Argument of perigee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230°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934272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True anomaly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270°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104006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Period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8:38h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265334"/>
                  </a:ext>
                </a:extLst>
              </a:tr>
            </a:tbl>
          </a:graphicData>
        </a:graphic>
      </p:graphicFrame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33065CA5-BA95-FE46-84EE-4BEC013D76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0938792"/>
              </p:ext>
            </p:extLst>
          </p:nvPr>
        </p:nvGraphicFramePr>
        <p:xfrm>
          <a:off x="6891132" y="4001294"/>
          <a:ext cx="4717773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4471">
                  <a:extLst>
                    <a:ext uri="{9D8B030D-6E8A-4147-A177-3AD203B41FA5}">
                      <a16:colId xmlns:a16="http://schemas.microsoft.com/office/drawing/2014/main" val="688875710"/>
                    </a:ext>
                  </a:extLst>
                </a:gridCol>
                <a:gridCol w="1341651">
                  <a:extLst>
                    <a:ext uri="{9D8B030D-6E8A-4147-A177-3AD203B41FA5}">
                      <a16:colId xmlns:a16="http://schemas.microsoft.com/office/drawing/2014/main" val="3449549733"/>
                    </a:ext>
                  </a:extLst>
                </a:gridCol>
                <a:gridCol w="1341651">
                  <a:extLst>
                    <a:ext uri="{9D8B030D-6E8A-4147-A177-3AD203B41FA5}">
                      <a16:colId xmlns:a16="http://schemas.microsoft.com/office/drawing/2014/main" val="1911655429"/>
                    </a:ext>
                  </a:extLst>
                </a:gridCol>
              </a:tblGrid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DeltaV</a:t>
                      </a:r>
                      <a:r>
                        <a:rPr lang="en-US" sz="1600" dirty="0"/>
                        <a:t> [m/s]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837980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MEO insertion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3:50h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556806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Manifold insertion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 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661386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Cruising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9407905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Halo insertion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2583402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Station keeping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 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934272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dirty="0"/>
                        <a:t>End of life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104006"/>
                  </a:ext>
                </a:extLst>
              </a:tr>
              <a:tr h="264086">
                <a:tc>
                  <a:txBody>
                    <a:bodyPr/>
                    <a:lstStyle/>
                    <a:p>
                      <a:r>
                        <a:rPr lang="en-US" sz="1600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1900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9.2 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928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135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>
            <a:extLst>
              <a:ext uri="{FF2B5EF4-FFF2-40B4-BE49-F238E27FC236}">
                <a16:creationId xmlns:a16="http://schemas.microsoft.com/office/drawing/2014/main" id="{C426F336-3929-A14C-929B-FAA8D7FA11C8}"/>
              </a:ext>
            </a:extLst>
          </p:cNvPr>
          <p:cNvSpPr/>
          <p:nvPr/>
        </p:nvSpPr>
        <p:spPr>
          <a:xfrm>
            <a:off x="5764695" y="1036137"/>
            <a:ext cx="5711687" cy="5718313"/>
          </a:xfrm>
          <a:prstGeom prst="ellipse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0BDADF8-AB3F-EA43-81DF-E7B8ACB23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overview - Transfer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17ADB27-67AC-DF41-A46A-212F3EA8D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9670" y="3352208"/>
            <a:ext cx="1120775" cy="110093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08FB465-5E49-C04B-B559-E418171C1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8121" y="3620313"/>
            <a:ext cx="549965" cy="549965"/>
          </a:xfrm>
          <a:prstGeom prst="rect">
            <a:avLst/>
          </a:prstGeom>
        </p:spPr>
      </p:pic>
      <p:sp>
        <p:nvSpPr>
          <p:cNvPr id="9" name="Ellipse 8">
            <a:extLst>
              <a:ext uri="{FF2B5EF4-FFF2-40B4-BE49-F238E27FC236}">
                <a16:creationId xmlns:a16="http://schemas.microsoft.com/office/drawing/2014/main" id="{E9A7B6C8-ED2A-0D43-8209-9CB79A0DD5B7}"/>
              </a:ext>
            </a:extLst>
          </p:cNvPr>
          <p:cNvSpPr/>
          <p:nvPr/>
        </p:nvSpPr>
        <p:spPr>
          <a:xfrm>
            <a:off x="7863392" y="3086446"/>
            <a:ext cx="1619834" cy="1617697"/>
          </a:xfrm>
          <a:prstGeom prst="ellipse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5117ABCC-C451-A34F-AF4C-7D18F012734C}"/>
              </a:ext>
            </a:extLst>
          </p:cNvPr>
          <p:cNvSpPr/>
          <p:nvPr/>
        </p:nvSpPr>
        <p:spPr>
          <a:xfrm>
            <a:off x="11304103" y="3573930"/>
            <a:ext cx="172279" cy="596348"/>
          </a:xfrm>
          <a:prstGeom prst="ellipse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DC94F64-934E-664F-B5D6-D5C7FA445FB5}"/>
              </a:ext>
            </a:extLst>
          </p:cNvPr>
          <p:cNvSpPr/>
          <p:nvPr/>
        </p:nvSpPr>
        <p:spPr>
          <a:xfrm>
            <a:off x="7863392" y="2650347"/>
            <a:ext cx="3612990" cy="2504660"/>
          </a:xfrm>
          <a:prstGeom prst="ellipse">
            <a:avLst/>
          </a:prstGeom>
          <a:noFill/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A953E42-9DF0-7348-8855-83B6762C60E6}"/>
              </a:ext>
            </a:extLst>
          </p:cNvPr>
          <p:cNvSpPr txBox="1"/>
          <p:nvPr/>
        </p:nvSpPr>
        <p:spPr>
          <a:xfrm>
            <a:off x="9220445" y="2949493"/>
            <a:ext cx="1376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Initial orbit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45700E2-E958-6B4B-A862-DBFF14C276F3}"/>
              </a:ext>
            </a:extLst>
          </p:cNvPr>
          <p:cNvSpPr txBox="1"/>
          <p:nvPr/>
        </p:nvSpPr>
        <p:spPr>
          <a:xfrm>
            <a:off x="7581137" y="2399567"/>
            <a:ext cx="163930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Transfer orbit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77E329E-32D3-8541-8250-3B174C2009C0}"/>
              </a:ext>
            </a:extLst>
          </p:cNvPr>
          <p:cNvSpPr txBox="1"/>
          <p:nvPr/>
        </p:nvSpPr>
        <p:spPr>
          <a:xfrm>
            <a:off x="5076431" y="2034938"/>
            <a:ext cx="1376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Manifold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24054A2-DBD6-B341-85FF-3B09C52D831F}"/>
              </a:ext>
            </a:extLst>
          </p:cNvPr>
          <p:cNvSpPr txBox="1"/>
          <p:nvPr/>
        </p:nvSpPr>
        <p:spPr>
          <a:xfrm>
            <a:off x="11581923" y="3572127"/>
            <a:ext cx="886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Halo orbit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E3612EA7-F6B6-E94B-93B4-367944496A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834" r="4376" b="9266"/>
          <a:stretch/>
        </p:blipFill>
        <p:spPr>
          <a:xfrm>
            <a:off x="380827" y="2778835"/>
            <a:ext cx="4953038" cy="3348624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4A8473F-D275-ED42-8B41-39F2D45285DF}"/>
              </a:ext>
            </a:extLst>
          </p:cNvPr>
          <p:cNvSpPr txBox="1"/>
          <p:nvPr/>
        </p:nvSpPr>
        <p:spPr>
          <a:xfrm>
            <a:off x="347730" y="6284890"/>
            <a:ext cx="49454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i="1" dirty="0"/>
              <a:t>Trajectory simulation using GMAT simulator</a:t>
            </a:r>
          </a:p>
        </p:txBody>
      </p:sp>
    </p:spTree>
    <p:extLst>
      <p:ext uri="{BB962C8B-B14F-4D97-AF65-F5344CB8AC3E}">
        <p14:creationId xmlns:p14="http://schemas.microsoft.com/office/powerpoint/2010/main" val="3387227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B9D43C-F4F1-4C47-A509-1D874E43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overview – Final orbit 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4302BD2-5350-8241-B19F-DEA4EB89C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6500" y="1372636"/>
            <a:ext cx="7175500" cy="4229100"/>
          </a:xfr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ECABE944-741F-1947-BF52-E0667204949B}"/>
              </a:ext>
            </a:extLst>
          </p:cNvPr>
          <p:cNvSpPr txBox="1">
            <a:spLocks/>
          </p:cNvSpPr>
          <p:nvPr/>
        </p:nvSpPr>
        <p:spPr>
          <a:xfrm>
            <a:off x="838201" y="1825625"/>
            <a:ext cx="45819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Far side relay</a:t>
            </a:r>
          </a:p>
          <a:p>
            <a:pPr lvl="1"/>
            <a:r>
              <a:rPr lang="en-US" dirty="0"/>
              <a:t>Continuously relay data between the far side of the Moon and the Earth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Satellite Network</a:t>
            </a:r>
          </a:p>
          <a:p>
            <a:pPr lvl="1"/>
            <a:r>
              <a:rPr lang="en-US" dirty="0"/>
              <a:t>Relay data between the </a:t>
            </a:r>
            <a:br>
              <a:rPr lang="en-US" dirty="0"/>
            </a:br>
            <a:r>
              <a:rPr lang="en-US" dirty="0"/>
              <a:t>poles and the Earth</a:t>
            </a:r>
          </a:p>
          <a:p>
            <a:pPr lvl="1"/>
            <a:r>
              <a:rPr lang="en-US" dirty="0"/>
              <a:t>Work with polar orbiter</a:t>
            </a:r>
          </a:p>
          <a:p>
            <a:pPr lvl="1"/>
            <a:r>
              <a:rPr lang="en-US" dirty="0"/>
              <a:t>More efficient with more satellite</a:t>
            </a:r>
          </a:p>
        </p:txBody>
      </p:sp>
    </p:spTree>
    <p:extLst>
      <p:ext uri="{BB962C8B-B14F-4D97-AF65-F5344CB8AC3E}">
        <p14:creationId xmlns:p14="http://schemas.microsoft.com/office/powerpoint/2010/main" val="2890564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D06C47-AA2F-104E-8DCE-ACC64225C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8C493F41-FD4E-6345-828D-067773440D3E}"/>
              </a:ext>
            </a:extLst>
          </p:cNvPr>
          <p:cNvSpPr txBox="1">
            <a:spLocks/>
          </p:cNvSpPr>
          <p:nvPr/>
        </p:nvSpPr>
        <p:spPr>
          <a:xfrm>
            <a:off x="990600" y="1690687"/>
            <a:ext cx="10515600" cy="467092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4000" dirty="0"/>
              <a:t>System engineering</a:t>
            </a:r>
          </a:p>
          <a:p>
            <a:pPr>
              <a:lnSpc>
                <a:spcPct val="150000"/>
              </a:lnSpc>
            </a:pPr>
            <a:r>
              <a:rPr lang="en-US" sz="4000" dirty="0"/>
              <a:t>Telecommunication</a:t>
            </a:r>
          </a:p>
          <a:p>
            <a:pPr>
              <a:lnSpc>
                <a:spcPct val="150000"/>
              </a:lnSpc>
            </a:pPr>
            <a:r>
              <a:rPr lang="en-US" sz="4000" dirty="0"/>
              <a:t>Propulsion</a:t>
            </a:r>
          </a:p>
          <a:p>
            <a:pPr>
              <a:lnSpc>
                <a:spcPct val="150000"/>
              </a:lnSpc>
            </a:pPr>
            <a:r>
              <a:rPr lang="en-US" sz="4000" dirty="0"/>
              <a:t>Electrical power</a:t>
            </a:r>
          </a:p>
          <a:p>
            <a:pPr>
              <a:lnSpc>
                <a:spcPct val="150000"/>
              </a:lnSpc>
            </a:pPr>
            <a:r>
              <a:rPr lang="en-US" sz="4000" dirty="0"/>
              <a:t>ADCS</a:t>
            </a:r>
          </a:p>
          <a:p>
            <a:pPr>
              <a:lnSpc>
                <a:spcPct val="150000"/>
              </a:lnSpc>
            </a:pPr>
            <a:r>
              <a:rPr lang="en-US" sz="4000" dirty="0"/>
              <a:t>Structure</a:t>
            </a:r>
          </a:p>
        </p:txBody>
      </p:sp>
    </p:spTree>
    <p:extLst>
      <p:ext uri="{BB962C8B-B14F-4D97-AF65-F5344CB8AC3E}">
        <p14:creationId xmlns:p14="http://schemas.microsoft.com/office/powerpoint/2010/main" val="3874202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A3CEF61C-7119-E940-81E9-27F22A279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463" y="2075001"/>
            <a:ext cx="12071074" cy="427279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C394B67-2D5B-0845-8FE2-7FFD3DC43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 - System engineering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A46BE6C-5C9D-1E4B-A5BD-797F19EF554C}"/>
              </a:ext>
            </a:extLst>
          </p:cNvPr>
          <p:cNvSpPr txBox="1"/>
          <p:nvPr/>
        </p:nvSpPr>
        <p:spPr>
          <a:xfrm>
            <a:off x="838200" y="1438896"/>
            <a:ext cx="615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Functional Analysis</a:t>
            </a:r>
          </a:p>
        </p:txBody>
      </p:sp>
    </p:spTree>
    <p:extLst>
      <p:ext uri="{BB962C8B-B14F-4D97-AF65-F5344CB8AC3E}">
        <p14:creationId xmlns:p14="http://schemas.microsoft.com/office/powerpoint/2010/main" val="83796518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9761</TotalTime>
  <Words>1057</Words>
  <Application>Microsoft Macintosh PowerPoint</Application>
  <PresentationFormat>Grand écran</PresentationFormat>
  <Paragraphs>409</Paragraphs>
  <Slides>32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Wingdings</vt:lpstr>
      <vt:lpstr>Thème Office</vt:lpstr>
      <vt:lpstr>Spacecraft Design</vt:lpstr>
      <vt:lpstr>Presentation</vt:lpstr>
      <vt:lpstr>Introduction</vt:lpstr>
      <vt:lpstr>Mission overview</vt:lpstr>
      <vt:lpstr>Mission overview - Transfer </vt:lpstr>
      <vt:lpstr>Mission overview - Transfer </vt:lpstr>
      <vt:lpstr>Mission overview – Final orbit </vt:lpstr>
      <vt:lpstr>System overview</vt:lpstr>
      <vt:lpstr>System overview - System engineering</vt:lpstr>
      <vt:lpstr>System overview - System engineering</vt:lpstr>
      <vt:lpstr>System overview - System engineering</vt:lpstr>
      <vt:lpstr>System overview - System engineering</vt:lpstr>
      <vt:lpstr>System overview - System engineering</vt:lpstr>
      <vt:lpstr>System overview - System engineering</vt:lpstr>
      <vt:lpstr>System overview - System engineering</vt:lpstr>
      <vt:lpstr>System overview - System engineering</vt:lpstr>
      <vt:lpstr>System overview - System engineering</vt:lpstr>
      <vt:lpstr>System overview - System engineering</vt:lpstr>
      <vt:lpstr>System overview - System engineering</vt:lpstr>
      <vt:lpstr>System overview - Telecommunication</vt:lpstr>
      <vt:lpstr>System overview - Telecommunication</vt:lpstr>
      <vt:lpstr>System overview - Telecommunication</vt:lpstr>
      <vt:lpstr>System overview - Propulsion </vt:lpstr>
      <vt:lpstr>System overview - Propulsion </vt:lpstr>
      <vt:lpstr>System overview – Electrical Power</vt:lpstr>
      <vt:lpstr>System overview – Electrical Power</vt:lpstr>
      <vt:lpstr>System overview – ADCS</vt:lpstr>
      <vt:lpstr>System overview – ADCS</vt:lpstr>
      <vt:lpstr>System overview – Structure</vt:lpstr>
      <vt:lpstr>System overview – Structure</vt:lpstr>
      <vt:lpstr>Conclusion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Spacecraft Design</dc:title>
  <dc:creator>Albéric de Lajarte</dc:creator>
  <cp:lastModifiedBy>Albéric de Lajarte</cp:lastModifiedBy>
  <cp:revision>62</cp:revision>
  <dcterms:created xsi:type="dcterms:W3CDTF">2020-01-06T09:56:15Z</dcterms:created>
  <dcterms:modified xsi:type="dcterms:W3CDTF">2021-07-15T06:08:52Z</dcterms:modified>
</cp:coreProperties>
</file>

<file path=docProps/thumbnail.jpeg>
</file>